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753" r:id="rId4"/>
  </p:sldMasterIdLst>
  <p:notesMasterIdLst>
    <p:notesMasterId r:id="rId21"/>
  </p:notesMasterIdLst>
  <p:sldIdLst>
    <p:sldId id="256" r:id="rId5"/>
    <p:sldId id="277" r:id="rId6"/>
    <p:sldId id="257" r:id="rId7"/>
    <p:sldId id="258" r:id="rId8"/>
    <p:sldId id="276" r:id="rId9"/>
    <p:sldId id="278" r:id="rId10"/>
    <p:sldId id="259" r:id="rId11"/>
    <p:sldId id="260" r:id="rId12"/>
    <p:sldId id="267" r:id="rId13"/>
    <p:sldId id="265" r:id="rId14"/>
    <p:sldId id="270" r:id="rId15"/>
    <p:sldId id="271" r:id="rId16"/>
    <p:sldId id="285" r:id="rId17"/>
    <p:sldId id="284" r:id="rId18"/>
    <p:sldId id="283" r:id="rId19"/>
    <p:sldId id="296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Merriweather" pitchFamily="2" charset="77"/>
      <p:regular r:id="rId36"/>
      <p:bold r:id="rId37"/>
      <p:italic r:id="rId38"/>
      <p:boldItalic r:id="rId39"/>
    </p:embeddedFont>
    <p:embeddedFont>
      <p:font typeface="Raleway" panose="020B0503030101060003" pitchFamily="34" charset="77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ource Sans Pro Semibold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79"/>
    <a:srgbClr val="461E64"/>
    <a:srgbClr val="0D025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1"/>
    <p:restoredTop sz="94689"/>
  </p:normalViewPr>
  <p:slideViewPr>
    <p:cSldViewPr snapToGrid="0" snapToObjects="1">
      <p:cViewPr varScale="1">
        <p:scale>
          <a:sx n="96" d="100"/>
          <a:sy n="96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customXml" Target="../customXml/item2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100" b="0" i="0" u="none" strike="noStrike" cap="none"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100" b="0" i="0" u="none" strike="noStrike" cap="none"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59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14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12F54-8CA9-B549-BAAA-EA15808F87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06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7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806" y="8570214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265368" y="8570214"/>
            <a:ext cx="1305080" cy="1305473"/>
          </a:xfrm>
          <a:prstGeom prst="ellipse">
            <a:avLst/>
          </a:prstGeo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marR="0" indent="0" algn="ctr" defTabSz="219075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75930" y="8682228"/>
            <a:ext cx="1305080" cy="1305473"/>
          </a:xfrm>
          <a:gradFill flip="none" rotWithShape="1">
            <a:gsLst>
              <a:gs pos="0">
                <a:srgbClr val="D3DBFD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/>
              <a:t>DROP IMAGE</a:t>
            </a:r>
            <a:br>
              <a:rPr lang="en-US"/>
            </a:br>
            <a:r>
              <a:rPr lang="en-US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5723085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2309338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5405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0805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70116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36831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F3E52A90-D717-C147-AA8D-80E96B48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70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8FD4442-335B-BC42-8684-2C4AD408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B84E04-AB17-5B42-A04D-8F67E2C6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255B2-9392-0848-9A78-4370E3A37DF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0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Raleway"/>
              <a:buNone/>
              <a:defRPr sz="3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8097529-1EAC-E140-B2E8-A6CB98237B9D}"/>
              </a:ext>
            </a:extLst>
          </p:cNvPr>
          <p:cNvSpPr/>
          <p:nvPr userDrawn="1"/>
        </p:nvSpPr>
        <p:spPr>
          <a:xfrm>
            <a:off x="0" y="0"/>
            <a:ext cx="5977966" cy="4898700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0861D71-948E-0D4E-A475-5B66AE73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0B0A57-0BCB-F446-9972-5592B4EA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39F9A1-1004-0A4A-936E-E93FCA828ED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93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4308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68654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C686A2-E0D6-E544-A6AF-D8A6C68B7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21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138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9733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42279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94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E7863EA1-E499-4144-8EA0-B5FC54A8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10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06482017-870E-BD4E-BD87-CB7A1303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90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2FB94A-5370-4841-AC87-DAD00C96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94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0CF8B8-1433-AA47-8870-784DE299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93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A13B02D-EFF9-284D-BF3D-FE195552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E4557E6-5573-FC46-A4CF-1133959B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4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917E412-697F-6943-9B79-852F72557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84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8C2D560-E4F1-A84A-943E-AEF998661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731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985EDF-9D76-D442-91EA-A1FE2AB8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588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EF5E6B8-AABB-2247-8897-071A7F33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C600-8C29-5145-8056-7902715B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59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43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42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9C3549A-3FE0-C648-898A-27FA51BB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004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3CEE560-6EAC-6141-906F-1F33A6FA8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374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DDB9DB2-EBB4-6347-81BF-F7A95DECE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659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D9CEDD-A296-6A41-A0EC-8ACD265B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5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Source Sans Pro"/>
              <a:buNone/>
              <a:defRPr sz="12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7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river.net/collections/5204961-business-presentation?ref=LouisTwelve-Desig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488695" y="171569"/>
            <a:ext cx="8166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3000" dirty="0">
                <a:latin typeface="Merriweather"/>
                <a:ea typeface="Merriweather"/>
                <a:cs typeface="Merriweather"/>
                <a:sym typeface="Merriweather"/>
              </a:rPr>
              <a:t>BillionairBerg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</a:pPr>
            <a:endParaRPr sz="30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3295507" y="1237087"/>
            <a:ext cx="3010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Team</a:t>
            </a:r>
            <a:endParaRPr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8ACE99-2BC5-4D63-A932-9CBF1A59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9"/>
            <a:ext cx="9144000" cy="3736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EEDDC-82BF-413E-97E6-F038F8DE5FF4}"/>
              </a:ext>
            </a:extLst>
          </p:cNvPr>
          <p:cNvSpPr/>
          <p:nvPr/>
        </p:nvSpPr>
        <p:spPr>
          <a:xfrm>
            <a:off x="0" y="3744445"/>
            <a:ext cx="9144000" cy="139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4" descr="Image result for nyu logo">
            <a:extLst>
              <a:ext uri="{FF2B5EF4-FFF2-40B4-BE49-F238E27FC236}">
                <a16:creationId xmlns:a16="http://schemas.microsoft.com/office/drawing/2014/main" id="{6B135534-5233-462D-BE39-8EB18FFBA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Image result for nyu logo tandon">
            <a:extLst>
              <a:ext uri="{FF2B5EF4-FFF2-40B4-BE49-F238E27FC236}">
                <a16:creationId xmlns:a16="http://schemas.microsoft.com/office/drawing/2014/main" id="{2793582E-9B81-4802-BBA0-6F98DD76F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63" b="-8951"/>
          <a:stretch/>
        </p:blipFill>
        <p:spPr bwMode="auto">
          <a:xfrm>
            <a:off x="7157750" y="4257606"/>
            <a:ext cx="1465947" cy="5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Our Prediction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665C2-A29C-4224-97BB-BA77EA06F09D}"/>
              </a:ext>
            </a:extLst>
          </p:cNvPr>
          <p:cNvPicPr/>
          <p:nvPr/>
        </p:nvPicPr>
        <p:blipFill rotWithShape="1">
          <a:blip r:embed="rId3"/>
          <a:srcRect r="947"/>
          <a:stretch/>
        </p:blipFill>
        <p:spPr bwMode="auto">
          <a:xfrm>
            <a:off x="2483905" y="1179871"/>
            <a:ext cx="4176190" cy="3386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-88750" y="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LESSONS LEARNED</a:t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82650" y="774925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Cleaning, removing non-informative attributes, feature engineering using Spark on NYU HPC.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, Spark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Applying machine learning algorithms to the Big Data files to make future predictions using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MLlib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"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sym typeface="Merriweather"/>
              </a:rPr>
              <a:t>Performing Big Data on live clusters.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/>
              <a:t>PROBLEMS WE RAN INTO</a:t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0" y="765400"/>
            <a:ext cx="89787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Jupyter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notebook with Spark,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PySpark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and R on Windows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type casting problems for columns of Spark </a:t>
            </a:r>
            <a:r>
              <a:rPr lang="en" sz="2000" b="0" i="0" u="none" strike="noStrike" cap="none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DataFrames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Permission issues in collecting stock price for a timeline of more than five months.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important attributes from all the datasets, to train the Decision Tree.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lang="en" sz="2000" dirty="0">
              <a:latin typeface="Merriweather"/>
              <a:sym typeface="Merriweather"/>
            </a:endParaRPr>
          </a:p>
          <a:p>
            <a:pPr marL="457200" lvl="0" indent="-355600">
              <a:buSzPts val="2000"/>
              <a:buFont typeface="Merriweather"/>
              <a:buChar char="●"/>
            </a:pPr>
            <a:r>
              <a:rPr lang="en-US" sz="2000" dirty="0">
                <a:latin typeface="Merriweather"/>
                <a:ea typeface="Merriweather"/>
                <a:cs typeface="Merriweather"/>
                <a:sym typeface="Merriweather"/>
              </a:rPr>
              <a:t>Connection issues with NYU HPC while integrating </a:t>
            </a:r>
            <a:endParaRPr lang="en-US"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6594"/>
            <a:ext cx="3995601" cy="99417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Arial"/>
                <a:sym typeface="Arial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Arial"/>
              <a:sym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7" name="Content Placeholder 51">
            <a:extLst>
              <a:ext uri="{FF2B5EF4-FFF2-40B4-BE49-F238E27FC236}">
                <a16:creationId xmlns:a16="http://schemas.microsoft.com/office/drawing/2014/main" id="{9035BCAC-B864-4FDF-8CC1-1EBB0CB23187}"/>
              </a:ext>
            </a:extLst>
          </p:cNvPr>
          <p:cNvSpPr txBox="1">
            <a:spLocks/>
          </p:cNvSpPr>
          <p:nvPr/>
        </p:nvSpPr>
        <p:spPr>
          <a:xfrm>
            <a:off x="370050" y="777427"/>
            <a:ext cx="4957432" cy="24813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In this project, we determined that stock prices sparsely show similar patterns.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For prediction, we proposed a novel method based on a combination of Decision Tree Model in order to find similar historical patterns for each stock item and build a scalable model to predict the daily stock price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400" dirty="0"/>
              <a:t>Moreover, we dealt with the overall process using a big data processing framework Spark.</a:t>
            </a:r>
          </a:p>
        </p:txBody>
      </p:sp>
    </p:spTree>
    <p:extLst>
      <p:ext uri="{BB962C8B-B14F-4D97-AF65-F5344CB8AC3E}">
        <p14:creationId xmlns:p14="http://schemas.microsoft.com/office/powerpoint/2010/main" val="2324117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593"/>
            <a:ext cx="3995601" cy="597161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00A66E75-7DE9-EB46-878C-C5414225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1" y="691196"/>
            <a:ext cx="5137895" cy="25615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available data, predict the stock which is going to perform the best in the next and will give maximum returns.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Taking into account the twitter sentiments to determine the change in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suggestions for buying a particular buyer or stock broker, which could help them predict prices more accurately.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83F0-243D-CF42-9100-E15EC5C8060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129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AF18C-19B5-794D-9AE5-3F2F00A46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9" y="1044245"/>
            <a:ext cx="1746791" cy="1647825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22C400-03CF-B94E-90FE-8794668B38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1103" y="1243757"/>
            <a:ext cx="1639123" cy="540917"/>
          </a:xfrm>
        </p:spPr>
        <p:txBody>
          <a:bodyPr/>
          <a:lstStyle/>
          <a:p>
            <a:r>
              <a:rPr lang="en-US" dirty="0"/>
              <a:t>NYU HPC 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C2D99A14-7309-42B8-9F21-D0A7BDAEC2A9}"/>
              </a:ext>
            </a:extLst>
          </p:cNvPr>
          <p:cNvSpPr txBox="1">
            <a:spLocks/>
          </p:cNvSpPr>
          <p:nvPr/>
        </p:nvSpPr>
        <p:spPr>
          <a:xfrm>
            <a:off x="2735735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02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7703C475-E023-4638-9D93-D1ABA8AFAAC5}"/>
              </a:ext>
            </a:extLst>
          </p:cNvPr>
          <p:cNvSpPr txBox="1">
            <a:spLocks/>
          </p:cNvSpPr>
          <p:nvPr/>
        </p:nvSpPr>
        <p:spPr>
          <a:xfrm>
            <a:off x="3447699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PySpark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038C14B3-0044-4C63-91BC-A82F3A6C6FE4}"/>
              </a:ext>
            </a:extLst>
          </p:cNvPr>
          <p:cNvSpPr txBox="1">
            <a:spLocks/>
          </p:cNvSpPr>
          <p:nvPr/>
        </p:nvSpPr>
        <p:spPr>
          <a:xfrm>
            <a:off x="4752331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03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E8865E1F-0F9E-4BAD-97BE-E978DE05BD94}"/>
              </a:ext>
            </a:extLst>
          </p:cNvPr>
          <p:cNvSpPr txBox="1">
            <a:spLocks/>
          </p:cNvSpPr>
          <p:nvPr/>
        </p:nvSpPr>
        <p:spPr>
          <a:xfrm>
            <a:off x="5435598" y="1243757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Spark </a:t>
            </a:r>
            <a:r>
              <a:rPr lang="en-US" dirty="0" err="1"/>
              <a:t>MLib</a:t>
            </a:r>
            <a:endParaRPr lang="en-US" dirty="0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AABB185-1CD9-450F-9BB0-1E96218DAFE0}"/>
              </a:ext>
            </a:extLst>
          </p:cNvPr>
          <p:cNvSpPr txBox="1">
            <a:spLocks/>
          </p:cNvSpPr>
          <p:nvPr/>
        </p:nvSpPr>
        <p:spPr>
          <a:xfrm>
            <a:off x="6768927" y="1044245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04</a:t>
            </a:r>
          </a:p>
        </p:txBody>
      </p:sp>
      <p:sp>
        <p:nvSpPr>
          <p:cNvPr id="62" name="Text Placeholder 24">
            <a:extLst>
              <a:ext uri="{FF2B5EF4-FFF2-40B4-BE49-F238E27FC236}">
                <a16:creationId xmlns:a16="http://schemas.microsoft.com/office/drawing/2014/main" id="{4C99E9AA-2E34-472F-8CB7-5C0540005E01}"/>
              </a:ext>
            </a:extLst>
          </p:cNvPr>
          <p:cNvSpPr txBox="1">
            <a:spLocks/>
          </p:cNvSpPr>
          <p:nvPr/>
        </p:nvSpPr>
        <p:spPr>
          <a:xfrm>
            <a:off x="7480891" y="1232411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Matplotlib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45D7964-6F2C-42AD-963E-DB86F3CB7299}"/>
              </a:ext>
            </a:extLst>
          </p:cNvPr>
          <p:cNvSpPr txBox="1">
            <a:spLocks/>
          </p:cNvSpPr>
          <p:nvPr/>
        </p:nvSpPr>
        <p:spPr>
          <a:xfrm>
            <a:off x="710107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05</a:t>
            </a:r>
          </a:p>
        </p:txBody>
      </p:sp>
      <p:sp>
        <p:nvSpPr>
          <p:cNvPr id="64" name="Text Placeholder 24">
            <a:extLst>
              <a:ext uri="{FF2B5EF4-FFF2-40B4-BE49-F238E27FC236}">
                <a16:creationId xmlns:a16="http://schemas.microsoft.com/office/drawing/2014/main" id="{2849BDC6-4BF5-43D9-8EF3-1911AA224F39}"/>
              </a:ext>
            </a:extLst>
          </p:cNvPr>
          <p:cNvSpPr txBox="1">
            <a:spLocks/>
          </p:cNvSpPr>
          <p:nvPr/>
        </p:nvSpPr>
        <p:spPr>
          <a:xfrm>
            <a:off x="1422071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Python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3A7A6CE2-AF1E-486E-B878-E840090208B1}"/>
              </a:ext>
            </a:extLst>
          </p:cNvPr>
          <p:cNvSpPr txBox="1">
            <a:spLocks/>
          </p:cNvSpPr>
          <p:nvPr/>
        </p:nvSpPr>
        <p:spPr>
          <a:xfrm>
            <a:off x="2726703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06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741AA9E5-8704-45DD-81E5-1C626A1AF4BE}"/>
              </a:ext>
            </a:extLst>
          </p:cNvPr>
          <p:cNvSpPr txBox="1">
            <a:spLocks/>
          </p:cNvSpPr>
          <p:nvPr/>
        </p:nvSpPr>
        <p:spPr>
          <a:xfrm>
            <a:off x="3438667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WebDev</a:t>
            </a:r>
            <a:endParaRPr lang="en-US" dirty="0"/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CF1F145F-20BD-4E74-ABD1-566E6D52A59B}"/>
              </a:ext>
            </a:extLst>
          </p:cNvPr>
          <p:cNvSpPr txBox="1">
            <a:spLocks/>
          </p:cNvSpPr>
          <p:nvPr/>
        </p:nvSpPr>
        <p:spPr>
          <a:xfrm>
            <a:off x="4743299" y="2958770"/>
            <a:ext cx="1746791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07</a:t>
            </a:r>
          </a:p>
        </p:txBody>
      </p:sp>
      <p:sp>
        <p:nvSpPr>
          <p:cNvPr id="68" name="Text Placeholder 24">
            <a:extLst>
              <a:ext uri="{FF2B5EF4-FFF2-40B4-BE49-F238E27FC236}">
                <a16:creationId xmlns:a16="http://schemas.microsoft.com/office/drawing/2014/main" id="{760B3DBA-4821-49E6-A591-4577226D1C38}"/>
              </a:ext>
            </a:extLst>
          </p:cNvPr>
          <p:cNvSpPr txBox="1">
            <a:spLocks/>
          </p:cNvSpPr>
          <p:nvPr/>
        </p:nvSpPr>
        <p:spPr>
          <a:xfrm>
            <a:off x="5455263" y="3158282"/>
            <a:ext cx="1639123" cy="54091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70" name="Title 2">
            <a:extLst>
              <a:ext uri="{FF2B5EF4-FFF2-40B4-BE49-F238E27FC236}">
                <a16:creationId xmlns:a16="http://schemas.microsoft.com/office/drawing/2014/main" id="{68DF2DC9-0CFB-4277-A260-E4E4A84832B8}"/>
              </a:ext>
            </a:extLst>
          </p:cNvPr>
          <p:cNvSpPr txBox="1">
            <a:spLocks/>
          </p:cNvSpPr>
          <p:nvPr/>
        </p:nvSpPr>
        <p:spPr>
          <a:xfrm>
            <a:off x="2735735" y="246967"/>
            <a:ext cx="3995601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4946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36C2EA-6FBA-AD4E-BFC1-7C0E1DD07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D8A0CA-9447-1948-AA7D-A763AC165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4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54073-C79D-6F48-A2D3-0793D826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436637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ctrTitle"/>
          </p:nvPr>
        </p:nvSpPr>
        <p:spPr>
          <a:xfrm>
            <a:off x="379705" y="0"/>
            <a:ext cx="6565983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IN" sz="4000" dirty="0">
                <a:latin typeface="Calibri Light" panose="020F0302020204030204" pitchFamily="34" charset="0"/>
                <a:ea typeface="Merriweather"/>
                <a:cs typeface="Calibri Light" panose="020F0302020204030204" pitchFamily="34" charset="0"/>
                <a:sym typeface="Merriweather"/>
              </a:rPr>
              <a:t>Developed By</a:t>
            </a:r>
            <a:endParaRPr sz="4000" dirty="0">
              <a:latin typeface="Calibri Light" panose="020F0302020204030204" pitchFamily="34" charset="0"/>
              <a:ea typeface="Cambria"/>
              <a:cs typeface="Calibri Light" panose="020F0302020204030204" pitchFamily="34" charset="0"/>
              <a:sym typeface="Cambria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3501150" y="3842366"/>
            <a:ext cx="214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Aditya Jain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dirty="0">
                <a:solidFill>
                  <a:srgbClr val="FFFFFF"/>
                </a:solidFill>
              </a:rPr>
              <a:t>aj2529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MS, Computer Science</a:t>
            </a:r>
            <a:endParaRPr dirty="0"/>
          </a:p>
        </p:txBody>
      </p:sp>
      <p:pic>
        <p:nvPicPr>
          <p:cNvPr id="162" name="Google Shape;16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6128" y="4286072"/>
            <a:ext cx="1102468" cy="75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3DE84-AD47-4AE4-8230-1E6405574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697" y="1755205"/>
            <a:ext cx="1818606" cy="1818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327942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CA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433125" y="412000"/>
            <a:ext cx="8442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>
                <a:latin typeface="+mj-lt"/>
                <a:ea typeface="Merriweather"/>
                <a:cs typeface="Latha" panose="020B0502040204020203" pitchFamily="34" charset="0"/>
                <a:sym typeface="Merriweather"/>
              </a:rPr>
              <a:t>MOTIVATION / PROBLEM STATEMENT</a:t>
            </a:r>
            <a:endParaRPr dirty="0">
              <a:latin typeface="+mj-lt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0" y="1711025"/>
            <a:ext cx="91440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The Stock market process is full of uncertainty and it’s affected by many factors. Hence the Stock market Prediction is one of the important exertions in business and finance.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 dirty="0">
                <a:latin typeface="Merriweather"/>
                <a:ea typeface="Merriweather"/>
                <a:cs typeface="Merriweather"/>
                <a:sym typeface="Merriweather"/>
              </a:rPr>
              <a:t>A prediction model has been built that uses big data analytical capabilities and machine learning to predict the trend about stock markets</a:t>
            </a: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75" y="2940645"/>
            <a:ext cx="3543000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2940645"/>
            <a:ext cx="3657100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2189049" y="277247"/>
            <a:ext cx="4903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PIPELINE STRUCTURE</a:t>
            </a:r>
            <a:endParaRPr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4727-0552-45FB-9E60-365C179B8D48}"/>
              </a:ext>
            </a:extLst>
          </p:cNvPr>
          <p:cNvPicPr/>
          <p:nvPr/>
        </p:nvPicPr>
        <p:blipFill rotWithShape="1">
          <a:blip r:embed="rId3"/>
          <a:srcRect l="558" t="4941" r="1699"/>
          <a:stretch/>
        </p:blipFill>
        <p:spPr>
          <a:xfrm>
            <a:off x="1288068" y="1039052"/>
            <a:ext cx="7124412" cy="3748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3DBC0-A71C-4CD7-89B2-B7C498A7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42" y="3503298"/>
            <a:ext cx="737614" cy="67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42782-C532-460B-9912-AB874B38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5" y="745847"/>
            <a:ext cx="7935087" cy="4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lumOff val="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0" y="277247"/>
            <a:ext cx="914399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erriweather"/>
              <a:buNone/>
            </a:pPr>
            <a:r>
              <a:rPr lang="en-IN" sz="2200" b="1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UI</a:t>
            </a:r>
            <a:endParaRPr dirty="0"/>
          </a:p>
        </p:txBody>
      </p:sp>
      <p:sp>
        <p:nvSpPr>
          <p:cNvPr id="178" name="Google Shape;178;p37"/>
          <p:cNvSpPr txBox="1"/>
          <p:nvPr/>
        </p:nvSpPr>
        <p:spPr>
          <a:xfrm>
            <a:off x="967993" y="3878644"/>
            <a:ext cx="2437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932530" y="3567741"/>
            <a:ext cx="1416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274143" y="2974106"/>
            <a:ext cx="2267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26D0D-B6C1-4894-A939-AF897A0FB8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9143998" cy="47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Google Shape;187;p38"/>
          <p:cNvCxnSpPr/>
          <p:nvPr/>
        </p:nvCxnSpPr>
        <p:spPr>
          <a:xfrm>
            <a:off x="561955" y="-6556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8" name="Google Shape;188;p38"/>
          <p:cNvSpPr/>
          <p:nvPr/>
        </p:nvSpPr>
        <p:spPr>
          <a:xfrm>
            <a:off x="5916695" y="734061"/>
            <a:ext cx="1351980" cy="1007484"/>
          </a:xfrm>
          <a:prstGeom prst="flowChartMagneticDisk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Price Change Prediction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1670793" y="734063"/>
            <a:ext cx="1351980" cy="1007484"/>
          </a:xfrm>
          <a:prstGeom prst="flowChartMagneticDisk">
            <a:avLst/>
          </a:prstGeom>
          <a:solidFill>
            <a:schemeClr val="accent5"/>
          </a:solidFill>
          <a:ln>
            <a:solidFill>
              <a:srgbClr val="008679"/>
            </a:solidFill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34275" tIns="34275" rIns="34275" bIns="34275" anchor="ctr" anchorCtr="0">
            <a:noAutofit/>
          </a:bodyPr>
          <a:lstStyle/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Stock data</a:t>
            </a:r>
          </a:p>
          <a:p>
            <a:pPr lvl="0" algn="ctr">
              <a:buClr>
                <a:schemeClr val="lt1"/>
              </a:buClr>
              <a:buSzPts val="900"/>
            </a:pPr>
            <a:r>
              <a:rPr lang="en-US" sz="1100" dirty="0">
                <a:solidFill>
                  <a:schemeClr val="bg1"/>
                </a:solidFill>
              </a:rPr>
              <a:t>From Last 5 years</a:t>
            </a:r>
          </a:p>
        </p:txBody>
      </p:sp>
      <p:sp>
        <p:nvSpPr>
          <p:cNvPr id="191" name="Google Shape;191;p38"/>
          <p:cNvSpPr txBox="1"/>
          <p:nvPr/>
        </p:nvSpPr>
        <p:spPr>
          <a:xfrm>
            <a:off x="3993098" y="1054203"/>
            <a:ext cx="1029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LAND TEMPERATURE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/>
          </a:p>
        </p:txBody>
      </p:sp>
      <p:sp>
        <p:nvSpPr>
          <p:cNvPr id="194" name="Google Shape;194;p38"/>
          <p:cNvSpPr txBox="1"/>
          <p:nvPr/>
        </p:nvSpPr>
        <p:spPr>
          <a:xfrm>
            <a:off x="138837" y="2084720"/>
            <a:ext cx="87381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used spark to</a:t>
            </a:r>
            <a:r>
              <a:rPr lang="en" sz="1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analyze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stock values of 500 companies and took data from Alpha</a:t>
            </a:r>
            <a:r>
              <a:rPr lang="en-I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antage API. 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order to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 stock</a:t>
            </a: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we decided to explore the </a:t>
            </a:r>
            <a:r>
              <a:rPr lang="en-I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high, low, 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opening value and closing value of stock</a:t>
            </a:r>
            <a:r>
              <a:rPr lang="en" sz="1800" b="1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r>
              <a:rPr lang="en" sz="1800" b="1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20 years</a:t>
            </a:r>
            <a:endParaRPr sz="1800" dirty="0"/>
          </a:p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Finally we </a:t>
            </a:r>
            <a:r>
              <a:rPr lang="en" sz="1800" dirty="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are able to predict the stock prices for the given company</a:t>
            </a:r>
            <a:endParaRPr sz="1800" dirty="0"/>
          </a:p>
        </p:txBody>
      </p:sp>
      <p:sp>
        <p:nvSpPr>
          <p:cNvPr id="195" name="Google Shape;195;p38"/>
          <p:cNvSpPr/>
          <p:nvPr/>
        </p:nvSpPr>
        <p:spPr>
          <a:xfrm>
            <a:off x="9561" y="4082297"/>
            <a:ext cx="9144000" cy="1061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3520623" y="181641"/>
            <a:ext cx="2016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dirty="0"/>
          </a:p>
        </p:txBody>
      </p:sp>
      <p:sp>
        <p:nvSpPr>
          <p:cNvPr id="14" name="Shape 200">
            <a:extLst>
              <a:ext uri="{FF2B5EF4-FFF2-40B4-BE49-F238E27FC236}">
                <a16:creationId xmlns:a16="http://schemas.microsoft.com/office/drawing/2014/main" id="{386367EC-E9F4-4173-A1CA-47CA449F3B31}"/>
              </a:ext>
            </a:extLst>
          </p:cNvPr>
          <p:cNvSpPr/>
          <p:nvPr/>
        </p:nvSpPr>
        <p:spPr>
          <a:xfrm rot="16200000">
            <a:off x="3913699" y="744966"/>
            <a:ext cx="932456" cy="932456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2583498C-9919-4761-B86E-BBA78E1CD581}"/>
              </a:ext>
            </a:extLst>
          </p:cNvPr>
          <p:cNvSpPr/>
          <p:nvPr/>
        </p:nvSpPr>
        <p:spPr>
          <a:xfrm>
            <a:off x="4286431" y="1024522"/>
            <a:ext cx="186993" cy="373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71437" tIns="71437" rIns="71437" bIns="7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 Bold"/>
                <a:ea typeface="Lato Bold"/>
                <a:cs typeface="Lato Bold"/>
                <a:sym typeface="Lato Bold"/>
              </a:defRPr>
            </a:lvl9pPr>
          </a:lstStyle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88000"/>
          </a:schemeClr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351C7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- 1</a:t>
            </a:r>
            <a:endParaRPr/>
          </a:p>
        </p:txBody>
      </p:sp>
      <p:grpSp>
        <p:nvGrpSpPr>
          <p:cNvPr id="203" name="Google Shape;203;p39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204" name="Google Shape;204;p3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" name="Google Shape;205;p3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9"/>
          <p:cNvSpPr txBox="1">
            <a:spLocks noGrp="1"/>
          </p:cNvSpPr>
          <p:nvPr>
            <p:ph type="body" idx="4294967295"/>
          </p:nvPr>
        </p:nvSpPr>
        <p:spPr>
          <a:xfrm>
            <a:off x="121775" y="279125"/>
            <a:ext cx="23106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Identified the Alpha</a:t>
            </a:r>
            <a:r>
              <a:rPr lang="en-I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antage API for Data Collection</a:t>
            </a:r>
            <a:endParaRPr dirty="0"/>
          </a:p>
        </p:txBody>
      </p:sp>
      <p:sp>
        <p:nvSpPr>
          <p:cNvPr id="207" name="Google Shape;207;p39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4294967295"/>
          </p:nvPr>
        </p:nvSpPr>
        <p:spPr>
          <a:xfrm>
            <a:off x="212437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-2</a:t>
            </a:r>
            <a:endParaRPr/>
          </a:p>
        </p:txBody>
      </p:sp>
      <p:grpSp>
        <p:nvGrpSpPr>
          <p:cNvPr id="209" name="Google Shape;209;p39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210" name="Google Shape;210;p3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9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9"/>
          <p:cNvSpPr txBox="1">
            <a:spLocks noGrp="1"/>
          </p:cNvSpPr>
          <p:nvPr>
            <p:ph type="body" idx="4294967295"/>
          </p:nvPr>
        </p:nvSpPr>
        <p:spPr>
          <a:xfrm>
            <a:off x="954472" y="3757725"/>
            <a:ext cx="28134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Cleaned the data to get the required features by using data frames</a:t>
            </a:r>
            <a:endParaRPr dirty="0"/>
          </a:p>
        </p:txBody>
      </p:sp>
      <p:sp>
        <p:nvSpPr>
          <p:cNvPr id="213" name="Google Shape;213;p39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522BB7">
              <a:alpha val="7490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- 3</a:t>
            </a:r>
            <a:endParaRPr/>
          </a:p>
        </p:txBody>
      </p:sp>
      <p:grpSp>
        <p:nvGrpSpPr>
          <p:cNvPr id="215" name="Google Shape;215;p39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216" name="Google Shape;216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" name="Google Shape;217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9"/>
          <p:cNvSpPr txBox="1">
            <a:spLocks noGrp="1"/>
          </p:cNvSpPr>
          <p:nvPr>
            <p:ph type="body" idx="4294967295"/>
          </p:nvPr>
        </p:nvSpPr>
        <p:spPr>
          <a:xfrm>
            <a:off x="3269363" y="27912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Decision Tree Classifier to predict the stock prices change</a:t>
            </a:r>
            <a:endParaRPr lang="en-US"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219" name="Google Shape;219;p39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46274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- 4 </a:t>
            </a:r>
            <a:endParaRPr/>
          </a:p>
        </p:txBody>
      </p:sp>
      <p:grpSp>
        <p:nvGrpSpPr>
          <p:cNvPr id="221" name="Google Shape;221;p39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22" name="Google Shape;222;p3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39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9"/>
          <p:cNvSpPr txBox="1">
            <a:spLocks noGrp="1"/>
          </p:cNvSpPr>
          <p:nvPr>
            <p:ph type="body" idx="4294967295"/>
          </p:nvPr>
        </p:nvSpPr>
        <p:spPr>
          <a:xfrm>
            <a:off x="5126900" y="3575925"/>
            <a:ext cx="2242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sym typeface="Merriweather"/>
              </a:rPr>
              <a:t>Made the model more scalable using PySpark</a:t>
            </a:r>
            <a:endParaRPr lang="en-US" sz="1400" dirty="0"/>
          </a:p>
        </p:txBody>
      </p:sp>
      <p:sp>
        <p:nvSpPr>
          <p:cNvPr id="225" name="Google Shape;225;p39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7A15F4">
              <a:alpha val="2705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STEP -5</a:t>
            </a:r>
            <a:endParaRPr/>
          </a:p>
        </p:txBody>
      </p:sp>
      <p:grpSp>
        <p:nvGrpSpPr>
          <p:cNvPr id="227" name="Google Shape;227;p39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28" name="Google Shape;228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9"/>
          <p:cNvSpPr txBox="1">
            <a:spLocks noGrp="1"/>
          </p:cNvSpPr>
          <p:nvPr>
            <p:ph type="body" idx="4294967295"/>
          </p:nvPr>
        </p:nvSpPr>
        <p:spPr>
          <a:xfrm>
            <a:off x="6685975" y="203975"/>
            <a:ext cx="224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Visualized</a:t>
            </a:r>
            <a:r>
              <a:rPr lang="en" sz="1400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the data with respected to the trained data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06458" y="509434"/>
            <a:ext cx="7531085" cy="63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10000" spc="-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r>
              <a:rPr lang="en-US" sz="3750" dirty="0">
                <a:solidFill>
                  <a:schemeClr val="bg1"/>
                </a:solidFill>
              </a:rPr>
              <a:t>3</a:t>
            </a:r>
            <a:r>
              <a:rPr lang="en-US" sz="3750" dirty="0"/>
              <a:t> </a:t>
            </a:r>
            <a:r>
              <a:rPr lang="en-US" sz="3750" dirty="0">
                <a:solidFill>
                  <a:schemeClr val="bg1"/>
                </a:solidFill>
              </a:rPr>
              <a:t>Phases</a:t>
            </a:r>
            <a:endParaRPr sz="3750" dirty="0">
              <a:solidFill>
                <a:schemeClr val="bg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 rot="16200000">
            <a:off x="5789996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199" name="Shape 199"/>
          <p:cNvSpPr/>
          <p:nvPr/>
        </p:nvSpPr>
        <p:spPr>
          <a:xfrm>
            <a:off x="5936783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0" name="Shape 200"/>
          <p:cNvSpPr/>
          <p:nvPr/>
        </p:nvSpPr>
        <p:spPr>
          <a:xfrm rot="16200000">
            <a:off x="2998727" y="2404568"/>
            <a:ext cx="349671" cy="349671"/>
          </a:xfrm>
          <a:prstGeom prst="ellipse">
            <a:avLst/>
          </a:prstGeom>
          <a:solidFill>
            <a:srgbClr val="708492"/>
          </a:solidFill>
          <a:ln w="12700"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1" name="Shape 201"/>
          <p:cNvSpPr/>
          <p:nvPr/>
        </p:nvSpPr>
        <p:spPr>
          <a:xfrm>
            <a:off x="3145514" y="2514171"/>
            <a:ext cx="70122" cy="14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" y="0"/>
                </a:moveTo>
                <a:lnTo>
                  <a:pt x="21600" y="10724"/>
                </a:lnTo>
                <a:lnTo>
                  <a:pt x="0" y="21600"/>
                </a:lnTo>
              </a:path>
            </a:pathLst>
          </a:custGeom>
          <a:ln w="50800">
            <a:solidFill>
              <a:srgbClr val="404C55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2" name="Shape 202"/>
          <p:cNvSpPr/>
          <p:nvPr/>
        </p:nvSpPr>
        <p:spPr>
          <a:xfrm>
            <a:off x="872135" y="1631172"/>
            <a:ext cx="1877415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4" name="Shape 204"/>
          <p:cNvSpPr/>
          <p:nvPr/>
        </p:nvSpPr>
        <p:spPr>
          <a:xfrm>
            <a:off x="872135" y="3629472"/>
            <a:ext cx="203704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3676846" y="1631172"/>
            <a:ext cx="1877416" cy="1877415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07" name="Shape 207"/>
          <p:cNvSpPr/>
          <p:nvPr/>
        </p:nvSpPr>
        <p:spPr>
          <a:xfrm>
            <a:off x="3676846" y="3629472"/>
            <a:ext cx="1877416" cy="95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Machine Learning Analytics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</a:t>
            </a:r>
            <a:r>
              <a:rPr lang="en-US" sz="1350" dirty="0" err="1">
                <a:solidFill>
                  <a:schemeClr val="bg1"/>
                </a:solidFill>
              </a:rPr>
              <a:t>MLib</a:t>
            </a:r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- PySpark</a:t>
            </a:r>
          </a:p>
        </p:txBody>
      </p:sp>
      <p:sp>
        <p:nvSpPr>
          <p:cNvPr id="208" name="Shape 208"/>
          <p:cNvSpPr/>
          <p:nvPr/>
        </p:nvSpPr>
        <p:spPr>
          <a:xfrm>
            <a:off x="6438004" y="1634913"/>
            <a:ext cx="1877415" cy="1877416"/>
          </a:xfrm>
          <a:prstGeom prst="ellipse">
            <a:avLst/>
          </a:prstGeom>
          <a:ln w="38100">
            <a:solidFill>
              <a:srgbClr val="708492"/>
            </a:solidFill>
            <a:miter lim="400000"/>
          </a:ln>
        </p:spPr>
        <p:txBody>
          <a:bodyPr lIns="26789" tIns="26789" rIns="26789" bIns="26789"/>
          <a:lstStyle/>
          <a:p>
            <a: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pPr>
            <a:endParaRPr sz="1050"/>
          </a:p>
        </p:txBody>
      </p:sp>
      <p:sp>
        <p:nvSpPr>
          <p:cNvPr id="210" name="Shape 210"/>
          <p:cNvSpPr/>
          <p:nvPr/>
        </p:nvSpPr>
        <p:spPr>
          <a:xfrm>
            <a:off x="6438004" y="3629472"/>
            <a:ext cx="1833861" cy="26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lnSpc>
                <a:spcPct val="110000"/>
              </a:lnSpc>
              <a:defRPr sz="2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135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1026" name="Picture 2" descr="Image result for Data Cleaning Logo">
            <a:extLst>
              <a:ext uri="{FF2B5EF4-FFF2-40B4-BE49-F238E27FC236}">
                <a16:creationId xmlns:a16="http://schemas.microsoft.com/office/drawing/2014/main" id="{A6D410B0-AC0D-47D2-BA80-BDB4A0FB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50" y="2217989"/>
            <a:ext cx="707522" cy="7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Spark logo.svg">
            <a:extLst>
              <a:ext uri="{FF2B5EF4-FFF2-40B4-BE49-F238E27FC236}">
                <a16:creationId xmlns:a16="http://schemas.microsoft.com/office/drawing/2014/main" id="{549D46C5-2E4D-494B-A4B2-4D5AA9CE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86" y="2267442"/>
            <a:ext cx="947828" cy="4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tplotlib logo png">
            <a:extLst>
              <a:ext uri="{FF2B5EF4-FFF2-40B4-BE49-F238E27FC236}">
                <a16:creationId xmlns:a16="http://schemas.microsoft.com/office/drawing/2014/main" id="{B120E738-7481-425B-99C0-59692212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6" y="2404567"/>
            <a:ext cx="1360675" cy="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2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98F4AEB1789448EA934DB78169DF7" ma:contentTypeVersion="10" ma:contentTypeDescription="Create a new document." ma:contentTypeScope="" ma:versionID="8a7c7a5e39ccf7d79452034914565d48">
  <xsd:schema xmlns:xsd="http://www.w3.org/2001/XMLSchema" xmlns:xs="http://www.w3.org/2001/XMLSchema" xmlns:p="http://schemas.microsoft.com/office/2006/metadata/properties" xmlns:ns2="b135c328-8deb-4e78-890e-88b98399f225" xmlns:ns3="9a6c1ada-7048-408b-bede-ed0ea304399a" targetNamespace="http://schemas.microsoft.com/office/2006/metadata/properties" ma:root="true" ma:fieldsID="c5511470e9eb538ab86fe6d8afe3c077" ns2:_="" ns3:_="">
    <xsd:import namespace="b135c328-8deb-4e78-890e-88b98399f225"/>
    <xsd:import namespace="9a6c1ada-7048-408b-bede-ed0ea3043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5c328-8deb-4e78-890e-88b98399f2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bf53b18-50df-45e7-80ee-dd1a395fc6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c1ada-7048-408b-bede-ed0ea304399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6f6a5b9-30b2-4c67-985a-3457b974fc40}" ma:internalName="TaxCatchAll" ma:showField="CatchAllData" ma:web="9a6c1ada-7048-408b-bede-ed0ea30439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35c328-8deb-4e78-890e-88b98399f225">
      <Terms xmlns="http://schemas.microsoft.com/office/infopath/2007/PartnerControls"/>
    </lcf76f155ced4ddcb4097134ff3c332f>
    <TaxCatchAll xmlns="9a6c1ada-7048-408b-bede-ed0ea304399a" xsi:nil="true"/>
  </documentManagement>
</p:properties>
</file>

<file path=customXml/itemProps1.xml><?xml version="1.0" encoding="utf-8"?>
<ds:datastoreItem xmlns:ds="http://schemas.openxmlformats.org/officeDocument/2006/customXml" ds:itemID="{FD04DD22-3F31-4B24-BAED-EC970C02CB85}"/>
</file>

<file path=customXml/itemProps2.xml><?xml version="1.0" encoding="utf-8"?>
<ds:datastoreItem xmlns:ds="http://schemas.openxmlformats.org/officeDocument/2006/customXml" ds:itemID="{FA208DD3-BE7B-4BB1-9F30-239A91FF8263}"/>
</file>

<file path=customXml/itemProps3.xml><?xml version="1.0" encoding="utf-8"?>
<ds:datastoreItem xmlns:ds="http://schemas.openxmlformats.org/officeDocument/2006/customXml" ds:itemID="{1CCB15EA-A6ED-479E-9DC0-4F3A1BF3217F}"/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494</Words>
  <Application>Microsoft Macintosh PowerPoint</Application>
  <PresentationFormat>On-screen Show (16:9)</PresentationFormat>
  <Paragraphs>86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Calibri</vt:lpstr>
      <vt:lpstr>Montserrat</vt:lpstr>
      <vt:lpstr>Cambria</vt:lpstr>
      <vt:lpstr>Roboto</vt:lpstr>
      <vt:lpstr>Georgia</vt:lpstr>
      <vt:lpstr>Times New Roman</vt:lpstr>
      <vt:lpstr>Raleway</vt:lpstr>
      <vt:lpstr>Arial</vt:lpstr>
      <vt:lpstr>Lato Regular</vt:lpstr>
      <vt:lpstr>Source Sans Pro Semibold</vt:lpstr>
      <vt:lpstr>Merriweather</vt:lpstr>
      <vt:lpstr>Source Sans Pro</vt:lpstr>
      <vt:lpstr>Calibri Light</vt:lpstr>
      <vt:lpstr>plum</vt:lpstr>
      <vt:lpstr>Material</vt:lpstr>
      <vt:lpstr>Plum</vt:lpstr>
      <vt:lpstr>Office Theme</vt:lpstr>
      <vt:lpstr>BillionairBerg </vt:lpstr>
      <vt:lpstr>Developed By</vt:lpstr>
      <vt:lpstr>MOTIVATION /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Prediction</vt:lpstr>
      <vt:lpstr>LESSONS LEARNED</vt:lpstr>
      <vt:lpstr>PROBLEMS WE RAN INTO</vt:lpstr>
      <vt:lpstr>Conclusion</vt:lpstr>
      <vt:lpstr>Future Scope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BillionairBerg</dc:title>
  <dc:creator>Aditya Jain</dc:creator>
  <cp:lastModifiedBy>Aditya Jain</cp:lastModifiedBy>
  <cp:revision>29</cp:revision>
  <dcterms:modified xsi:type="dcterms:W3CDTF">2020-03-18T07:29:37Z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0x01010012D98F4AEB1789448EA934DB78169DF7</vt:lpwstr>
  </property>
</Properties>
</file>